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70" r:id="rId12"/>
    <p:sldId id="269" r:id="rId13"/>
    <p:sldId id="272" r:id="rId14"/>
    <p:sldId id="282" r:id="rId15"/>
    <p:sldId id="283" r:id="rId16"/>
    <p:sldId id="274" r:id="rId17"/>
    <p:sldId id="275" r:id="rId18"/>
    <p:sldId id="278" r:id="rId19"/>
    <p:sldId id="276" r:id="rId20"/>
    <p:sldId id="279" r:id="rId21"/>
    <p:sldId id="277" r:id="rId22"/>
    <p:sldId id="280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98"/>
  </p:normalViewPr>
  <p:slideViewPr>
    <p:cSldViewPr snapToGrid="0">
      <p:cViewPr varScale="1">
        <p:scale>
          <a:sx n="195" d="100"/>
          <a:sy n="195" d="100"/>
        </p:scale>
        <p:origin x="4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BA1B3-7DDC-6B46-A98A-F55CC9973D24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AD000B-1A75-5846-8D5D-EE79C02B39F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199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B1D66-1D82-BA9F-0D9A-80E393710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472FC0-5EBB-E032-F742-9DFF99ABC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A3F671-A55A-69FB-A9A7-7F36263CF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AD90E7-24AC-8EBB-9E67-F0EB57E9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8689D-5CB2-C63A-7EF5-B3A4E6AD6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141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4D25E-8789-3860-7DDC-F0047066F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A8D476-9FBC-C962-DA58-B487E6979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DC672B-0047-5133-420B-EF59D0D3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C6D5D-1E42-A8AB-BDF3-6486039E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7D220B-836E-F903-F14A-09F7EEF9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824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A3B32D-19A4-FC40-3715-9ACF1DFD9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375000-3691-0CBD-02F0-11726DF74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81406-6058-8FC2-3076-C73B89FD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4EF8C-6671-555C-2389-1F8D5B444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C7093-33A8-0A02-A617-7F7C633E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134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DB036-7A17-A2E3-CC15-0557905D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E565E-4B2F-C23F-CCF4-4B16A8B9F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981E3-0A61-30B0-5840-48E786E3D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FC39E-A3CF-1D64-FBB2-31EF1D33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BD56F3-3922-553E-C735-22026C45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192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2519CD-37A3-99AE-9F43-92996F47C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97AD0F-D3A9-4D03-425A-99CCE6BBD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F1E0F2-AEF8-5F1F-6527-676EC98A1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BD09E-814E-A018-BB6B-7541CF14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9AD47-EEB4-4766-3833-8D27C01D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682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3262A-15FE-091E-81B8-A52B7E7B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FA1988-5A23-3798-A557-8553A4149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E5CC33-E93A-7EF3-1A78-703BAAB58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BE9FE9-561D-2F60-6516-C0F63486F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865543-1DE0-06A6-1320-4F32E434A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DDC560-61BB-FF8A-2587-8ABEEFAE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1487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92FBD-EF6F-77FA-7854-3E23533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756667-9A56-26B0-00AA-EF152A51D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54B60-B6BF-FB47-3C2E-22055D044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81CB7C1-099A-A872-F61F-1260F1B07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02D115-ED77-A208-3CCC-F072788207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F26350-4A17-41FE-42B8-661BF321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DC2683-52E9-08CC-C6DC-3F96B014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8BF6AA-9CD5-20E5-6230-A5CB00D1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8432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29ED3-5D6C-5925-8D16-9437C2A1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D09C9F-BD2F-C2DA-54C1-70401B22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723B43B-8EDE-BC99-A502-A6D459802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A0C9A2-4F6F-7F42-F556-7B7FE970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370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603C6C-4E87-2A0E-C6A6-2EB5C07A0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BD8CE9-036E-0E9B-0C49-30756019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117F8C-4633-65C5-354E-347CF8451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1874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6123D-7CB2-3960-C0EF-65A84FB9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2CC66-090E-A744-AE1B-DE0E19961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1903A2-0A90-0A0E-DFE2-C226D3E53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6E490-B78B-E615-E316-20A6EA78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10BED-A88B-8608-ECDE-DA395599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C250BC-AFA9-3E2E-F63F-6BAA67C3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37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DBD93-8901-F53C-5760-B3B6BBF0D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5F7229-AA70-4B16-75D4-15F972E6E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29DD3F-8D56-22A0-C77D-DF51151C8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F17A8D-0EE3-BF9A-DB9E-CF06587A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596860-0E35-6F52-6B7C-8ACB91E1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040F2-ADBA-5608-3F3E-4DFAAABD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177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DBE962-DD74-DC3D-F2BD-9E0D66BC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FAC761-CBCE-D3DC-3FAA-1D523B0FE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FEA77-11D1-C098-BBF5-0EF5CB8B0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835DD-047C-E044-BAEF-66B3734DB3BD}" type="datetimeFigureOut">
              <a:rPr kumimoji="1" lang="ko-Kore-KR" altLang="en-US" smtClean="0"/>
              <a:t>2023. 6. 6.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0EE66-9C5B-63DB-AF41-30AD19001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A00EB9-0643-C7BF-6078-568769678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65A06-01CC-1F49-86A3-2C72BB9D439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1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wk0702.github.io/ml/dl/machine%20learning/2020/05/28/GD/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velog.io/@cha-suyeon/%EC%98%A4%EC%B0%A8-%EC%97%AD%EC%A0%84%ED%8C%8CBack-propaga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idibooks.com/books/4547000016?_s=search&amp;_q=%ED%8C%8C%EC%9D%B4%ED%86%A0%EC%B9%98+%EB%94%A5%EB%9F%AC%EB%8B%9D&amp;_rdt_sid=search&amp;_rdt_idx=0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1E6B4-9664-6170-A5E8-BBCFCC774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오리엔테이션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89D70C-4B8B-97FD-39D9-471EA1DB5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송태영</a:t>
            </a:r>
          </a:p>
        </p:txBody>
      </p:sp>
    </p:spTree>
    <p:extLst>
      <p:ext uri="{BB962C8B-B14F-4D97-AF65-F5344CB8AC3E}">
        <p14:creationId xmlns:p14="http://schemas.microsoft.com/office/powerpoint/2010/main" val="410614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D3927-EE37-BD0F-A5D3-644CCF2B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딥러닝</a:t>
            </a:r>
            <a:r>
              <a:rPr kumimoji="1" lang="ko-KR" altLang="en-US" dirty="0"/>
              <a:t> 문제 해결 체크리스트</a:t>
            </a:r>
            <a:endParaRPr kumimoji="1" lang="ko-Kore-KR" altLang="en-US" dirty="0"/>
          </a:p>
        </p:txBody>
      </p:sp>
      <p:pic>
        <p:nvPicPr>
          <p:cNvPr id="6" name="그림 5" descr="텍스트, 스크린샷, 영수증, 폰트이(가) 표시된 사진&#10;&#10;자동 생성된 설명">
            <a:extLst>
              <a:ext uri="{FF2B5EF4-FFF2-40B4-BE49-F238E27FC236}">
                <a16:creationId xmlns:a16="http://schemas.microsoft.com/office/drawing/2014/main" id="{5E51B119-CF2A-0566-3F68-70874FEA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098" y="3264309"/>
            <a:ext cx="5308654" cy="2814655"/>
          </a:xfrm>
          <a:prstGeom prst="rect">
            <a:avLst/>
          </a:prstGeom>
        </p:spPr>
      </p:pic>
      <p:pic>
        <p:nvPicPr>
          <p:cNvPr id="8" name="그림 7" descr="텍스트, 스크린샷, 폰트, 상아이(가) 표시된 사진&#10;&#10;자동 생성된 설명">
            <a:extLst>
              <a:ext uri="{FF2B5EF4-FFF2-40B4-BE49-F238E27FC236}">
                <a16:creationId xmlns:a16="http://schemas.microsoft.com/office/drawing/2014/main" id="{4FCCC068-DA33-5FE3-CE14-8BCABF2B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098" y="1690688"/>
            <a:ext cx="5308654" cy="16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22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2EC4A-C18E-60F7-F6D8-D6E39ECF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딥러닝에</a:t>
            </a:r>
            <a:r>
              <a:rPr kumimoji="1" lang="ko-KR" altLang="en-US" dirty="0"/>
              <a:t> 필요한 최소한의 통계 개념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B5BAE-B1EB-4580-29EC-079920586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>
                <a:latin typeface="+mn-ea"/>
              </a:rPr>
              <a:t>독립변수</a:t>
            </a:r>
            <a:r>
              <a:rPr kumimoji="1" lang="ko-KR" altLang="en-US" sz="2400" dirty="0">
                <a:latin typeface="+mn-ea"/>
              </a:rPr>
              <a:t>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다른 변수의 값을 결정하는 변수</a:t>
            </a:r>
            <a:r>
              <a:rPr kumimoji="1" lang="en-US" altLang="ko-KR" sz="2400" dirty="0">
                <a:latin typeface="+mn-ea"/>
              </a:rPr>
              <a:t>,</a:t>
            </a:r>
            <a:r>
              <a:rPr kumimoji="1" lang="ko-KR" altLang="en-US" sz="2400" dirty="0">
                <a:latin typeface="+mn-ea"/>
              </a:rPr>
              <a:t> </a:t>
            </a:r>
            <a:r>
              <a:rPr kumimoji="1" lang="ko-KR" altLang="en-US" sz="2400" dirty="0" err="1">
                <a:latin typeface="+mn-ea"/>
              </a:rPr>
              <a:t>입력값</a:t>
            </a:r>
            <a:endParaRPr kumimoji="1" lang="en-US" altLang="ko-KR" sz="2400" dirty="0">
              <a:latin typeface="+mn-ea"/>
            </a:endParaRPr>
          </a:p>
          <a:p>
            <a:r>
              <a:rPr kumimoji="1" lang="ko-KR" altLang="en-US" sz="2400" dirty="0">
                <a:latin typeface="+mn-ea"/>
              </a:rPr>
              <a:t>종속변수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독립변수에 의해 값이 결정되는 변수</a:t>
            </a:r>
            <a:r>
              <a:rPr kumimoji="1" lang="en-US" altLang="ko-KR" sz="2400" dirty="0">
                <a:latin typeface="+mn-ea"/>
              </a:rPr>
              <a:t>,</a:t>
            </a:r>
            <a:r>
              <a:rPr kumimoji="1" lang="ko-KR" altLang="en-US" sz="2400" dirty="0">
                <a:latin typeface="+mn-ea"/>
              </a:rPr>
              <a:t> </a:t>
            </a:r>
            <a:r>
              <a:rPr kumimoji="1" lang="ko-KR" altLang="en-US" sz="2400" dirty="0" err="1">
                <a:latin typeface="+mn-ea"/>
              </a:rPr>
              <a:t>출력값</a:t>
            </a:r>
            <a:endParaRPr kumimoji="1" lang="en-US" altLang="ko-KR" sz="2400" dirty="0">
              <a:latin typeface="+mn-ea"/>
            </a:endParaRPr>
          </a:p>
          <a:p>
            <a:r>
              <a:rPr kumimoji="1" lang="ko-KR" altLang="en-US" sz="2400" dirty="0">
                <a:latin typeface="+mn-ea"/>
              </a:rPr>
              <a:t>평균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모든 데이터의 합을 데이터의 수로 나눈 값</a:t>
            </a:r>
            <a:endParaRPr kumimoji="1" lang="en-US" altLang="ko-KR" sz="2400" dirty="0">
              <a:latin typeface="+mn-ea"/>
            </a:endParaRPr>
          </a:p>
          <a:p>
            <a:r>
              <a:rPr kumimoji="1" lang="ko-KR" altLang="en-US" sz="2400" dirty="0">
                <a:latin typeface="+mn-ea"/>
              </a:rPr>
              <a:t>분산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데이터가 얼마나 퍼졌는가를 나타내는 지표</a:t>
            </a:r>
            <a:endParaRPr kumimoji="1" lang="en-US" altLang="ko-KR" sz="2400" dirty="0">
              <a:latin typeface="+mn-ea"/>
            </a:endParaRPr>
          </a:p>
          <a:p>
            <a:r>
              <a:rPr kumimoji="1" lang="ko-Kore-KR" altLang="en-US" sz="2400" dirty="0">
                <a:latin typeface="+mn-ea"/>
              </a:rPr>
              <a:t>표준</a:t>
            </a:r>
            <a:r>
              <a:rPr kumimoji="1" lang="ko-KR" altLang="en-US" sz="2400" dirty="0">
                <a:latin typeface="+mn-ea"/>
              </a:rPr>
              <a:t>편차 </a:t>
            </a:r>
            <a:r>
              <a:rPr kumimoji="1" lang="en-US" altLang="ko-KR" sz="2400" dirty="0">
                <a:latin typeface="+mn-ea"/>
              </a:rPr>
              <a:t>:</a:t>
            </a:r>
            <a:r>
              <a:rPr kumimoji="1" lang="ko-KR" altLang="en-US" sz="2400" dirty="0">
                <a:latin typeface="+mn-ea"/>
              </a:rPr>
              <a:t> 분산의 제곱근</a:t>
            </a:r>
            <a:endParaRPr kumimoji="1" lang="ko-Kore-KR" altLang="en-US" sz="2400" dirty="0">
              <a:latin typeface="+mn-ea"/>
            </a:endParaRPr>
          </a:p>
        </p:txBody>
      </p:sp>
      <p:pic>
        <p:nvPicPr>
          <p:cNvPr id="6" name="그림 5" descr="도표, 라인, 그래프이(가) 표시된 사진&#10;&#10;자동 생성된 설명">
            <a:extLst>
              <a:ext uri="{FF2B5EF4-FFF2-40B4-BE49-F238E27FC236}">
                <a16:creationId xmlns:a16="http://schemas.microsoft.com/office/drawing/2014/main" id="{88B51A4A-70A4-8CD9-522D-1BDFC789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125" y="4386703"/>
            <a:ext cx="4387317" cy="1790260"/>
          </a:xfrm>
          <a:prstGeom prst="rect">
            <a:avLst/>
          </a:prstGeom>
        </p:spPr>
      </p:pic>
      <p:pic>
        <p:nvPicPr>
          <p:cNvPr id="8" name="그림 7" descr="도표, 스크린샷, 라인, 텍스트이(가) 표시된 사진&#10;&#10;자동 생성된 설명">
            <a:extLst>
              <a:ext uri="{FF2B5EF4-FFF2-40B4-BE49-F238E27FC236}">
                <a16:creationId xmlns:a16="http://schemas.microsoft.com/office/drawing/2014/main" id="{CB585BE6-917C-CCFB-4665-A22CA20D6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125" y="1690688"/>
            <a:ext cx="4387317" cy="259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E9416-32A1-33B5-6475-4EEFC31F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직관적</a:t>
            </a:r>
            <a:r>
              <a:rPr kumimoji="1" lang="ko-KR" altLang="en-US" dirty="0"/>
              <a:t> 분석에 유용한 시각화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크리스마스 트리, 도표이(가) 표시된 사진&#10;&#10;자동 생성된 설명">
            <a:extLst>
              <a:ext uri="{FF2B5EF4-FFF2-40B4-BE49-F238E27FC236}">
                <a16:creationId xmlns:a16="http://schemas.microsoft.com/office/drawing/2014/main" id="{943902CC-C065-5EB5-796F-D7388E4B6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6750" y="3268127"/>
            <a:ext cx="4387317" cy="2889780"/>
          </a:xfrm>
        </p:spPr>
      </p:pic>
      <p:pic>
        <p:nvPicPr>
          <p:cNvPr id="7" name="그림 6" descr="텍스트, 폰트, 라인, 번호이(가) 표시된 사진&#10;&#10;자동 생성된 설명">
            <a:extLst>
              <a:ext uri="{FF2B5EF4-FFF2-40B4-BE49-F238E27FC236}">
                <a16:creationId xmlns:a16="http://schemas.microsoft.com/office/drawing/2014/main" id="{5C169497-68EF-BBF8-BA41-FBC4B09CC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751" y="1690688"/>
            <a:ext cx="4387317" cy="1652595"/>
          </a:xfrm>
          <a:prstGeom prst="rect">
            <a:avLst/>
          </a:prstGeom>
        </p:spPr>
      </p:pic>
      <p:pic>
        <p:nvPicPr>
          <p:cNvPr id="9" name="그림 8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9BE35BF1-F46B-F04A-DB0C-B75CD0215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461" y="3778078"/>
            <a:ext cx="2746637" cy="2240678"/>
          </a:xfrm>
          <a:prstGeom prst="rect">
            <a:avLst/>
          </a:prstGeom>
        </p:spPr>
      </p:pic>
      <p:pic>
        <p:nvPicPr>
          <p:cNvPr id="11" name="그림 10" descr="스크린샷, 다채로움, 도표, 라인이(가) 표시된 사진&#10;&#10;자동 생성된 설명">
            <a:extLst>
              <a:ext uri="{FF2B5EF4-FFF2-40B4-BE49-F238E27FC236}">
                <a16:creationId xmlns:a16="http://schemas.microsoft.com/office/drawing/2014/main" id="{785329E0-156F-AB3D-2547-925FE78E1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982" y="1690688"/>
            <a:ext cx="3340670" cy="20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9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13DCF-2A52-8B3A-C792-3EDF5F499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5400" dirty="0"/>
              <a:t>0</a:t>
            </a:r>
            <a:r>
              <a:rPr kumimoji="1" lang="en-US" altLang="ko-KR" sz="5400" dirty="0"/>
              <a:t>2</a:t>
            </a:r>
            <a:r>
              <a:rPr kumimoji="1" lang="en-US" altLang="ko-Kore-KR" sz="5400" dirty="0"/>
              <a:t> </a:t>
            </a:r>
            <a:r>
              <a:rPr kumimoji="1" lang="ko-KR" altLang="en-US" sz="5400" dirty="0"/>
              <a:t>인공신경망 </a:t>
            </a:r>
            <a:r>
              <a:rPr kumimoji="1" lang="en-US" altLang="ko-KR" sz="5400" dirty="0"/>
              <a:t>ANN </a:t>
            </a:r>
            <a:r>
              <a:rPr kumimoji="1" lang="ko-KR" altLang="en-US" sz="5400" dirty="0"/>
              <a:t>이해하기</a:t>
            </a:r>
            <a:endParaRPr kumimoji="1" lang="ko-Kore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69376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04073-9360-E15D-65EC-E187EE72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퍼셉트론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69471-417E-03E4-D3D0-937FC3663C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 err="1"/>
              <a:t>퍼셉트론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입력값과</a:t>
            </a:r>
            <a:r>
              <a:rPr kumimoji="1" lang="ko-KR" altLang="en-US" sz="2000" dirty="0"/>
              <a:t> 가중치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편향을 이용해 </a:t>
            </a:r>
            <a:r>
              <a:rPr kumimoji="1" lang="ko-KR" altLang="en-US" sz="2000" dirty="0" err="1"/>
              <a:t>출력값을</a:t>
            </a:r>
            <a:r>
              <a:rPr kumimoji="1" lang="ko-KR" altLang="en-US" sz="2000" dirty="0"/>
              <a:t> 내는 수학적 모델</a:t>
            </a:r>
            <a:endParaRPr kumimoji="1" lang="en-US" altLang="ko-Kore-KR" sz="2000" dirty="0"/>
          </a:p>
          <a:p>
            <a:r>
              <a:rPr kumimoji="1" lang="ko-Kore-KR" altLang="en-US" sz="2000" dirty="0"/>
              <a:t>입력값을</a:t>
            </a:r>
            <a:r>
              <a:rPr kumimoji="1" lang="ko-KR" altLang="en-US" sz="2000" dirty="0"/>
              <a:t> 표현하는 </a:t>
            </a:r>
            <a:r>
              <a:rPr kumimoji="1" lang="ko-KR" altLang="en-US" sz="2000" dirty="0" err="1"/>
              <a:t>입력층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신경망 출력을 계산하는 </a:t>
            </a:r>
            <a:r>
              <a:rPr kumimoji="1" lang="ko-KR" altLang="en-US" sz="2000" dirty="0" err="1"/>
              <a:t>출력층</a:t>
            </a:r>
            <a:endParaRPr kumimoji="1" lang="en-US" altLang="ko-KR" sz="2000" dirty="0"/>
          </a:p>
          <a:p>
            <a:r>
              <a:rPr kumimoji="1" lang="ko-KR" altLang="en-US" sz="2000" dirty="0"/>
              <a:t>노드는 </a:t>
            </a:r>
            <a:r>
              <a:rPr kumimoji="1" lang="ko-KR" altLang="en-US" sz="2000" dirty="0" err="1"/>
              <a:t>입력값에</a:t>
            </a:r>
            <a:r>
              <a:rPr kumimoji="1" lang="ko-KR" altLang="en-US" sz="2000" dirty="0"/>
              <a:t> 가중치를 곱해 활성함수에 입력</a:t>
            </a:r>
            <a:endParaRPr kumimoji="1" lang="en-US" altLang="ko-KR" sz="2000" dirty="0"/>
          </a:p>
          <a:p>
            <a:r>
              <a:rPr kumimoji="1" lang="ko-KR" altLang="en-US" sz="2000" dirty="0"/>
              <a:t>가중치는 입력의 중요도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편향은 활성화의 경계가 원점으로부터 얼마나 이동할지 결정</a:t>
            </a:r>
            <a:endParaRPr kumimoji="1" lang="en-US" altLang="ko-KR" sz="2000" dirty="0"/>
          </a:p>
          <a:p>
            <a:r>
              <a:rPr kumimoji="1" lang="ko-KR" altLang="en-US" sz="2000" dirty="0"/>
              <a:t>활성화 함수는 </a:t>
            </a:r>
            <a:r>
              <a:rPr kumimoji="1" lang="ko-KR" altLang="en-US" sz="2000" dirty="0" err="1"/>
              <a:t>임곗값을</a:t>
            </a:r>
            <a:r>
              <a:rPr kumimoji="1" lang="ko-KR" altLang="en-US" sz="2000" dirty="0"/>
              <a:t> 기준으로 노드의 출력을 결정 하는 함수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비선형성 추가</a:t>
            </a:r>
            <a:r>
              <a:rPr kumimoji="1" lang="en-US" altLang="ko-KR" sz="2000" dirty="0"/>
              <a:t>)</a:t>
            </a:r>
          </a:p>
          <a:p>
            <a:r>
              <a:rPr kumimoji="1" lang="ko-KR" altLang="en-US" sz="2000" dirty="0" err="1"/>
              <a:t>시그모이드</a:t>
            </a:r>
            <a:r>
              <a:rPr kumimoji="1" lang="ko-KR" altLang="en-US" sz="2000" dirty="0"/>
              <a:t> 함수는 뉴런의 </a:t>
            </a:r>
            <a:r>
              <a:rPr kumimoji="1" lang="ko-KR" altLang="en-US" sz="2000" dirty="0" err="1"/>
              <a:t>출력값을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과 </a:t>
            </a:r>
            <a:r>
              <a:rPr kumimoji="1" lang="en-US" altLang="ko-KR" sz="2000" dirty="0"/>
              <a:t>1</a:t>
            </a:r>
            <a:r>
              <a:rPr kumimoji="1" lang="ko-KR" altLang="en-US" sz="2000" dirty="0"/>
              <a:t> 사이로 고정 </a:t>
            </a: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ko-KR" altLang="en-US" sz="2000" dirty="0">
                <a:sym typeface="Wingdings" pitchFamily="2" charset="2"/>
              </a:rPr>
              <a:t> 이진분류에 사용</a:t>
            </a:r>
            <a:endParaRPr kumimoji="1" lang="ko-Kore-KR" altLang="en-US" sz="2000" dirty="0"/>
          </a:p>
        </p:txBody>
      </p:sp>
      <p:pic>
        <p:nvPicPr>
          <p:cNvPr id="7" name="내용 개체 틀 6" descr="도표, 텍스트, 스크린샷, 원이(가) 표시된 사진&#10;&#10;자동 생성된 설명">
            <a:extLst>
              <a:ext uri="{FF2B5EF4-FFF2-40B4-BE49-F238E27FC236}">
                <a16:creationId xmlns:a16="http://schemas.microsoft.com/office/drawing/2014/main" id="{B1F33EC7-D8FF-C7EF-82B2-8B72A4E210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499948"/>
            <a:ext cx="5181600" cy="2740336"/>
          </a:xfrm>
        </p:spPr>
      </p:pic>
      <p:pic>
        <p:nvPicPr>
          <p:cNvPr id="9" name="그림 8" descr="라인, 도표, 그래프, 평행이(가) 표시된 사진&#10;&#10;자동 생성된 설명">
            <a:extLst>
              <a:ext uri="{FF2B5EF4-FFF2-40B4-BE49-F238E27FC236}">
                <a16:creationId xmlns:a16="http://schemas.microsoft.com/office/drawing/2014/main" id="{8F169C3E-F853-825F-7F6D-5C10AD9D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4290388"/>
            <a:ext cx="2435029" cy="1789243"/>
          </a:xfrm>
          <a:prstGeom prst="rect">
            <a:avLst/>
          </a:prstGeom>
        </p:spPr>
      </p:pic>
      <p:pic>
        <p:nvPicPr>
          <p:cNvPr id="11" name="그림 10" descr="라인, 텍스트, 도표, 그래프이(가) 표시된 사진&#10;&#10;자동 생성된 설명">
            <a:extLst>
              <a:ext uri="{FF2B5EF4-FFF2-40B4-BE49-F238E27FC236}">
                <a16:creationId xmlns:a16="http://schemas.microsoft.com/office/drawing/2014/main" id="{57DA642C-A0C0-BF9F-8B92-EA22F7A7A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578" y="4334229"/>
            <a:ext cx="2119222" cy="182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1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01C2A-CEEC-D1E4-7EDA-7870DA6F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다층</a:t>
            </a:r>
            <a:r>
              <a:rPr kumimoji="1" lang="ko-KR" altLang="en-US" dirty="0"/>
              <a:t> 신경망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1D20E-0718-BB69-AC08-63936BBD39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다층 인공 신경망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퍼셉트론을</a:t>
            </a:r>
            <a:r>
              <a:rPr kumimoji="1" lang="ko-KR" altLang="en-US" sz="2000" dirty="0"/>
              <a:t> 여러 개 사용하는 인공 신경망</a:t>
            </a:r>
            <a:endParaRPr kumimoji="1" lang="en-US" altLang="ko-KR" sz="2000" dirty="0"/>
          </a:p>
          <a:p>
            <a:r>
              <a:rPr kumimoji="1" lang="en-US" altLang="ko-KR" sz="2000" dirty="0"/>
              <a:t>(</a:t>
            </a:r>
            <a:r>
              <a:rPr kumimoji="1" lang="ko-KR" altLang="en-US" sz="2000" dirty="0"/>
              <a:t>파란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빨간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두 직선은 각각이 결정 경계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선보다 위 값은 </a:t>
            </a:r>
            <a:r>
              <a:rPr kumimoji="1" lang="en-US" altLang="ko-KR" sz="2000" dirty="0"/>
              <a:t>1,</a:t>
            </a:r>
            <a:r>
              <a:rPr kumimoji="1" lang="ko-KR" altLang="en-US" sz="2000" dirty="0"/>
              <a:t> 아래 값은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 반환</a:t>
            </a:r>
            <a:endParaRPr kumimoji="1" lang="en-US" altLang="ko-KR" sz="2000" dirty="0"/>
          </a:p>
          <a:p>
            <a:r>
              <a:rPr kumimoji="1" lang="ko-KR" altLang="en-US" sz="2000" dirty="0"/>
              <a:t>기저 벡터 변환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좌표계에서 점을 표현하는 기준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기저 벡터</a:t>
            </a:r>
            <a:r>
              <a:rPr kumimoji="1" lang="en-US" altLang="ko-KR" sz="2000" dirty="0"/>
              <a:t>)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다른 벡터로 변환</a:t>
            </a:r>
            <a:endParaRPr kumimoji="1" lang="en-US" altLang="ko-KR" sz="2000" dirty="0"/>
          </a:p>
          <a:p>
            <a:r>
              <a:rPr kumimoji="1" lang="ko-KR" altLang="en-US" sz="2000" dirty="0"/>
              <a:t>은닉층은 굳이 값을 알 필요가 없어 </a:t>
            </a:r>
            <a:r>
              <a:rPr kumimoji="1" lang="ko-KR" altLang="en-US" sz="2000" dirty="0" err="1"/>
              <a:t>출력값을</a:t>
            </a:r>
            <a:r>
              <a:rPr kumimoji="1" lang="ko-KR" altLang="en-US" sz="2000" dirty="0"/>
              <a:t> 숨긴다</a:t>
            </a:r>
            <a:endParaRPr kumimoji="1" lang="en-US" altLang="ko-KR" sz="2000" dirty="0"/>
          </a:p>
          <a:p>
            <a:r>
              <a:rPr kumimoji="1" lang="ko-KR" altLang="en-US" sz="2000" dirty="0" err="1"/>
              <a:t>순전파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데이터가 입력층으로 </a:t>
            </a:r>
            <a:r>
              <a:rPr kumimoji="1" lang="ko-KR" altLang="en-US" sz="2000" dirty="0" err="1"/>
              <a:t>부터</a:t>
            </a:r>
            <a:r>
              <a:rPr kumimoji="1" lang="ko-KR" altLang="en-US" sz="2000" dirty="0"/>
              <a:t> 출력층까지 순서대로 전달</a:t>
            </a:r>
            <a:endParaRPr kumimoji="1" lang="ko-Kore-KR" altLang="en-US" sz="2000" dirty="0"/>
          </a:p>
        </p:txBody>
      </p:sp>
      <p:pic>
        <p:nvPicPr>
          <p:cNvPr id="6" name="내용 개체 틀 5" descr="텍스트, 라인, 스크린샷, 도표이(가) 표시된 사진&#10;&#10;자동 생성된 설명">
            <a:extLst>
              <a:ext uri="{FF2B5EF4-FFF2-40B4-BE49-F238E27FC236}">
                <a16:creationId xmlns:a16="http://schemas.microsoft.com/office/drawing/2014/main" id="{938CD635-A983-CE71-B186-2F3C20304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5920" y="967078"/>
            <a:ext cx="4957880" cy="2750020"/>
          </a:xfrm>
        </p:spPr>
      </p:pic>
      <p:pic>
        <p:nvPicPr>
          <p:cNvPr id="8" name="그림 7" descr="스크린샷, 도표, 잭, 디자인이(가) 표시된 사진&#10;&#10;자동 생성된 설명">
            <a:extLst>
              <a:ext uri="{FF2B5EF4-FFF2-40B4-BE49-F238E27FC236}">
                <a16:creationId xmlns:a16="http://schemas.microsoft.com/office/drawing/2014/main" id="{2B7883DF-BA58-5FAC-A244-B4430061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20" y="3762818"/>
            <a:ext cx="4956324" cy="25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8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59A34-7C94-DD29-D2FF-9831D0EA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인공</a:t>
            </a:r>
            <a:r>
              <a:rPr kumimoji="1" lang="ko-KR" altLang="en-US" dirty="0"/>
              <a:t> 신경망의 학습 방법</a:t>
            </a:r>
            <a:endParaRPr kumimoji="1" lang="ko-Kore-KR" altLang="en-US" dirty="0"/>
          </a:p>
        </p:txBody>
      </p:sp>
      <p:pic>
        <p:nvPicPr>
          <p:cNvPr id="5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79961EF-BEA8-5220-75C7-A86DA3BD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1" y="1372965"/>
            <a:ext cx="2645294" cy="1720516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2675977-DB31-C1B7-175F-299D1416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17" y="4729657"/>
            <a:ext cx="3727786" cy="15628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DA1A15-0874-C548-994D-46D6D16DF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562" y="4128838"/>
            <a:ext cx="4208096" cy="415791"/>
          </a:xfrm>
          <a:prstGeom prst="rect">
            <a:avLst/>
          </a:prstGeom>
        </p:spPr>
      </p:pic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F555853-BFCF-0E9C-A554-57E5B03B1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758" y="4774534"/>
            <a:ext cx="2824515" cy="1526959"/>
          </a:xfrm>
          <a:prstGeom prst="rect">
            <a:avLst/>
          </a:prstGeom>
        </p:spPr>
      </p:pic>
      <p:pic>
        <p:nvPicPr>
          <p:cNvPr id="15" name="그림 14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9209F028-A21E-97D0-B358-5231FCBF5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419" y="3991321"/>
            <a:ext cx="3964357" cy="759895"/>
          </a:xfrm>
          <a:prstGeom prst="rect">
            <a:avLst/>
          </a:prstGeom>
        </p:spPr>
      </p:pic>
      <p:pic>
        <p:nvPicPr>
          <p:cNvPr id="17" name="그림 16" descr="라인, 도표, 원, 폰트이(가) 표시된 사진&#10;&#10;자동 생성된 설명">
            <a:extLst>
              <a:ext uri="{FF2B5EF4-FFF2-40B4-BE49-F238E27FC236}">
                <a16:creationId xmlns:a16="http://schemas.microsoft.com/office/drawing/2014/main" id="{7C8D01F1-1D1F-1CFC-25E6-9F5DF5492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1389" y="1372965"/>
            <a:ext cx="4265447" cy="2093295"/>
          </a:xfrm>
          <a:prstGeom prst="rect">
            <a:avLst/>
          </a:prstGeom>
        </p:spPr>
      </p:pic>
      <p:pic>
        <p:nvPicPr>
          <p:cNvPr id="19" name="그림 18" descr="폰트, 친필, 화이트, 서예이(가) 표시된 사진&#10;&#10;자동 생성된 설명">
            <a:extLst>
              <a:ext uri="{FF2B5EF4-FFF2-40B4-BE49-F238E27FC236}">
                <a16:creationId xmlns:a16="http://schemas.microsoft.com/office/drawing/2014/main" id="{92A96437-9839-E368-6100-10AB5D726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8074" y="3171722"/>
            <a:ext cx="1440932" cy="401454"/>
          </a:xfrm>
          <a:prstGeom prst="rect">
            <a:avLst/>
          </a:prstGeom>
        </p:spPr>
      </p:pic>
      <p:pic>
        <p:nvPicPr>
          <p:cNvPr id="21" name="그림 20" descr="도표, 라인, 원, 디자인이(가) 표시된 사진&#10;&#10;자동 생성된 설명">
            <a:extLst>
              <a:ext uri="{FF2B5EF4-FFF2-40B4-BE49-F238E27FC236}">
                <a16:creationId xmlns:a16="http://schemas.microsoft.com/office/drawing/2014/main" id="{8916D52D-E47A-94E9-9991-406882B50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4072" y="1451206"/>
            <a:ext cx="4387317" cy="1842294"/>
          </a:xfrm>
          <a:prstGeom prst="rect">
            <a:avLst/>
          </a:prstGeom>
        </p:spPr>
      </p:pic>
      <p:pic>
        <p:nvPicPr>
          <p:cNvPr id="22" name="그림 21" descr="폰트, 친필, 타이포그래피, 서예이(가) 표시된 사진&#10;&#10;자동 생성된 설명">
            <a:extLst>
              <a:ext uri="{FF2B5EF4-FFF2-40B4-BE49-F238E27FC236}">
                <a16:creationId xmlns:a16="http://schemas.microsoft.com/office/drawing/2014/main" id="{48517912-765C-CBD8-7531-7BD056BEC8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3617" y="1537447"/>
            <a:ext cx="1491115" cy="3225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459BF6-8F5B-CC1D-019F-926D3A371E06}"/>
              </a:ext>
            </a:extLst>
          </p:cNvPr>
          <p:cNvSpPr txBox="1"/>
          <p:nvPr/>
        </p:nvSpPr>
        <p:spPr>
          <a:xfrm>
            <a:off x="595319" y="3628422"/>
            <a:ext cx="5179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활성함수</a:t>
            </a:r>
            <a:r>
              <a:rPr kumimoji="1" lang="en-US" altLang="ko-KR" sz="1600" dirty="0"/>
              <a:t>(F)</a:t>
            </a:r>
            <a:r>
              <a:rPr kumimoji="1" lang="ko-KR" altLang="en-US" sz="1600" dirty="0"/>
              <a:t>는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이상이면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출력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보다 작으면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 출력</a:t>
            </a:r>
            <a:endParaRPr kumimoji="1" lang="ko-Kore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B8C79BB-5B26-6D4B-EBC2-DAA31BEA6AFD}"/>
              </a:ext>
            </a:extLst>
          </p:cNvPr>
          <p:cNvSpPr/>
          <p:nvPr/>
        </p:nvSpPr>
        <p:spPr>
          <a:xfrm>
            <a:off x="3277678" y="5149892"/>
            <a:ext cx="1489901" cy="227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426A4A-7E81-BAB4-D8E2-2A8C0106529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4767579" y="4453003"/>
            <a:ext cx="2898350" cy="81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4572D2D-DDFC-2CB1-657C-844DC89C9416}"/>
              </a:ext>
            </a:extLst>
          </p:cNvPr>
          <p:cNvCxnSpPr/>
          <p:nvPr/>
        </p:nvCxnSpPr>
        <p:spPr>
          <a:xfrm>
            <a:off x="7247423" y="4424865"/>
            <a:ext cx="9058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31B6637-75A7-2FAD-F461-209F9FC54B44}"/>
              </a:ext>
            </a:extLst>
          </p:cNvPr>
          <p:cNvSpPr/>
          <p:nvPr/>
        </p:nvSpPr>
        <p:spPr>
          <a:xfrm>
            <a:off x="9688487" y="5152913"/>
            <a:ext cx="745646" cy="10334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12E0A6-25F2-0F0D-7CEC-57AAD63B3EAA}"/>
              </a:ext>
            </a:extLst>
          </p:cNvPr>
          <p:cNvSpPr/>
          <p:nvPr/>
        </p:nvSpPr>
        <p:spPr>
          <a:xfrm>
            <a:off x="2067317" y="1941837"/>
            <a:ext cx="284356" cy="10334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CB92E-20F1-016D-AE91-CE3B2D256D24}"/>
              </a:ext>
            </a:extLst>
          </p:cNvPr>
          <p:cNvSpPr txBox="1"/>
          <p:nvPr/>
        </p:nvSpPr>
        <p:spPr>
          <a:xfrm>
            <a:off x="6207609" y="3623972"/>
            <a:ext cx="554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1600" dirty="0"/>
              <a:t>학습</a:t>
            </a:r>
            <a:r>
              <a:rPr kumimoji="1" lang="ko-KR" altLang="en-US" sz="1600" dirty="0"/>
              <a:t> 과정은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y’ </a:t>
            </a:r>
            <a:r>
              <a:rPr kumimoji="1" lang="ko-KR" altLang="en-US" sz="1600" dirty="0"/>
              <a:t>가 </a:t>
            </a:r>
            <a:r>
              <a:rPr kumimoji="1" lang="en-US" altLang="ko-KR" sz="1600" dirty="0"/>
              <a:t>y</a:t>
            </a:r>
            <a:r>
              <a:rPr kumimoji="1" lang="ko-KR" altLang="en-US" sz="1600" dirty="0"/>
              <a:t>와 유사 하도록 가중치를 찾아 가는 것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0242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B85E-0752-249F-CFBC-1E290CBB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손실</a:t>
            </a:r>
            <a:r>
              <a:rPr kumimoji="1" lang="ko-KR" altLang="en-US" dirty="0"/>
              <a:t> 함수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E179E-2E40-9C2A-87F2-DF003B82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손실함수는</a:t>
            </a:r>
            <a:r>
              <a:rPr kumimoji="1" lang="ko-KR" altLang="en-US" dirty="0"/>
              <a:t> 정답과 신경망의 예측의 차이를 나타내는 함수</a:t>
            </a:r>
            <a:endParaRPr kumimoji="1" lang="ko-Kore-KR" altLang="en-US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2418C87-A7DB-192A-F3AA-E61E1ABE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06" y="2360194"/>
            <a:ext cx="5458506" cy="3420568"/>
          </a:xfrm>
          <a:prstGeom prst="rect">
            <a:avLst/>
          </a:prstGeom>
        </p:spPr>
      </p:pic>
      <p:pic>
        <p:nvPicPr>
          <p:cNvPr id="7" name="그림 6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E12060EC-DFE6-CC4D-8CE6-7BEA542DF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18" y="3964748"/>
            <a:ext cx="2476502" cy="2150645"/>
          </a:xfrm>
          <a:prstGeom prst="rect">
            <a:avLst/>
          </a:prstGeom>
        </p:spPr>
      </p:pic>
      <p:pic>
        <p:nvPicPr>
          <p:cNvPr id="9" name="그림 8" descr="라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ECD645B6-B723-8EF9-CA3D-F9613C6E0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14" y="2360194"/>
            <a:ext cx="2515604" cy="21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6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6CEC331-282A-D729-A30A-84C6C6B9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5" y="2683205"/>
            <a:ext cx="5164238" cy="387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75172A-D2A9-CD3E-8A88-92FB8410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경사</a:t>
            </a:r>
            <a:r>
              <a:rPr kumimoji="1" lang="ko-KR" altLang="en-US" dirty="0"/>
              <a:t> 하강법과 오차 </a:t>
            </a:r>
            <a:r>
              <a:rPr kumimoji="1" lang="ko-KR" altLang="en-US" dirty="0" err="1"/>
              <a:t>역전파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0E017B-08C0-60CF-32F3-C23F68B18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경사하강법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손실을 가중치에 대해 미분한 다음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기울기의 반대 방향으로 </a:t>
            </a:r>
            <a:r>
              <a:rPr kumimoji="1" lang="ko-KR" altLang="en-US" sz="2000" dirty="0" err="1"/>
              <a:t>학습률</a:t>
            </a:r>
            <a:r>
              <a:rPr kumimoji="1" lang="ko-KR" altLang="en-US" sz="2000" dirty="0"/>
              <a:t> 만큼 이동시키는 알고리즘</a:t>
            </a:r>
            <a:endParaRPr kumimoji="1" lang="en-US" altLang="ko-KR" sz="2000" dirty="0"/>
          </a:p>
          <a:p>
            <a:r>
              <a:rPr kumimoji="1" lang="ko-KR" altLang="en-US" sz="2000" dirty="0"/>
              <a:t>오차 </a:t>
            </a:r>
            <a:r>
              <a:rPr kumimoji="1" lang="ko-KR" altLang="en-US" sz="2000" dirty="0" err="1"/>
              <a:t>역전파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 정답과 예측 결과의 오차를 최소화하는 가중치를 찾는 알고리즘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미분 연쇄 법칙을 이용하여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출력층에 가까운 가중치부터 수정해 나간다</a:t>
            </a:r>
            <a:r>
              <a:rPr kumimoji="1" lang="en-US" altLang="ko-KR" sz="2000" dirty="0"/>
              <a:t>.</a:t>
            </a:r>
            <a:endParaRPr kumimoji="1" lang="ko-Kore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C75F6-81F5-CE56-2C6A-6A50779CBF90}"/>
              </a:ext>
            </a:extLst>
          </p:cNvPr>
          <p:cNvSpPr txBox="1"/>
          <p:nvPr/>
        </p:nvSpPr>
        <p:spPr>
          <a:xfrm>
            <a:off x="274006" y="6436994"/>
            <a:ext cx="700361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100" dirty="0"/>
              <a:t>출처</a:t>
            </a:r>
            <a:r>
              <a:rPr lang="ko-KR" altLang="en-US" sz="1100" dirty="0"/>
              <a:t> </a:t>
            </a:r>
            <a:r>
              <a:rPr lang="en-US" altLang="ko-KR" sz="1100" dirty="0"/>
              <a:t>:</a:t>
            </a:r>
            <a:r>
              <a:rPr lang="ko-KR" altLang="en-US" sz="1100" dirty="0"/>
              <a:t> </a:t>
            </a:r>
            <a:r>
              <a:rPr lang="ko-Kore-KR" altLang="en-US" sz="1100" dirty="0">
                <a:hlinkClick r:id="rId3"/>
              </a:rPr>
              <a:t>https://hwk0702.github.io/ml/dl/machine%20learning/2020/05/28/GD/</a:t>
            </a:r>
            <a:endParaRPr lang="en-US" altLang="ko-Kore-KR" sz="1100" dirty="0"/>
          </a:p>
          <a:p>
            <a:r>
              <a:rPr lang="en-US" altLang="ko-Kore-KR" sz="1100" dirty="0">
                <a:hlinkClick r:id="rId4"/>
              </a:rPr>
              <a:t>https://velog.io/@cha-suyeon/%EC%98%A4%EC%B0%A8-%EC%97%AD%EC%A0%84%ED%8C%8CBack-propagation</a:t>
            </a:r>
            <a:endParaRPr lang="ko-Kore-KR" altLang="en-US" sz="1100" dirty="0"/>
          </a:p>
        </p:txBody>
      </p:sp>
      <p:pic>
        <p:nvPicPr>
          <p:cNvPr id="7" name="그림 6" descr="폰트, 친필, 화이트, 텍스트이(가) 표시된 사진&#10;&#10;자동 생성된 설명">
            <a:extLst>
              <a:ext uri="{FF2B5EF4-FFF2-40B4-BE49-F238E27FC236}">
                <a16:creationId xmlns:a16="http://schemas.microsoft.com/office/drawing/2014/main" id="{E68D2E07-B1B6-0D54-BC0D-C77E11AAB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427" y="3105801"/>
            <a:ext cx="1994215" cy="896920"/>
          </a:xfrm>
          <a:prstGeom prst="rect">
            <a:avLst/>
          </a:prstGeom>
        </p:spPr>
      </p:pic>
      <p:pic>
        <p:nvPicPr>
          <p:cNvPr id="9" name="그림 8" descr="텍스트, 라인, 스크린샷, 폰트이(가) 표시된 사진&#10;&#10;자동 생성된 설명">
            <a:extLst>
              <a:ext uri="{FF2B5EF4-FFF2-40B4-BE49-F238E27FC236}">
                <a16:creationId xmlns:a16="http://schemas.microsoft.com/office/drawing/2014/main" id="{1C543DAD-07A7-FF37-474D-269F2ED00F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7311" y="3196949"/>
            <a:ext cx="5308654" cy="2439312"/>
          </a:xfrm>
          <a:prstGeom prst="rect">
            <a:avLst/>
          </a:prstGeom>
        </p:spPr>
      </p:pic>
      <p:pic>
        <p:nvPicPr>
          <p:cNvPr id="11" name="그림 10" descr="텍스트, 폰트, 스크린샷, 블랙이(가) 표시된 사진&#10;&#10;자동 생성된 설명">
            <a:extLst>
              <a:ext uri="{FF2B5EF4-FFF2-40B4-BE49-F238E27FC236}">
                <a16:creationId xmlns:a16="http://schemas.microsoft.com/office/drawing/2014/main" id="{1D91DD30-BA13-93D4-9048-3307765B7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3243" y="5693107"/>
            <a:ext cx="4826049" cy="7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2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07392-8898-CF8B-0311-8EE96732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기울기</a:t>
            </a:r>
            <a:r>
              <a:rPr kumimoji="1" lang="ko-KR" altLang="en-US" dirty="0"/>
              <a:t> 소실 예방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CBDC2-8829-8C8C-5311-84C5FF320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000" dirty="0"/>
              <a:t>기울기</a:t>
            </a:r>
            <a:r>
              <a:rPr kumimoji="1" lang="ko-KR" altLang="en-US" sz="2000" dirty="0"/>
              <a:t> 소실은 출력층으로 </a:t>
            </a:r>
            <a:r>
              <a:rPr kumimoji="1" lang="ko-KR" altLang="en-US" sz="2000" dirty="0" err="1"/>
              <a:t>부터</a:t>
            </a:r>
            <a:r>
              <a:rPr kumimoji="1" lang="ko-KR" altLang="en-US" sz="2000" dirty="0"/>
              <a:t> 멀어질수록 </a:t>
            </a:r>
            <a:r>
              <a:rPr kumimoji="1" lang="ko-KR" altLang="en-US" sz="2000" dirty="0" err="1"/>
              <a:t>역전파되는</a:t>
            </a:r>
            <a:r>
              <a:rPr kumimoji="1" lang="ko-KR" altLang="en-US" sz="2000" dirty="0"/>
              <a:t> 오차가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에 가까워 지는 현상</a:t>
            </a:r>
            <a:endParaRPr kumimoji="1" lang="en-US" altLang="ko-KR" sz="2000" dirty="0"/>
          </a:p>
          <a:p>
            <a:r>
              <a:rPr kumimoji="1" lang="ko-KR" altLang="en-US" sz="2000" dirty="0"/>
              <a:t>오차가 </a:t>
            </a:r>
            <a:r>
              <a:rPr kumimoji="1" lang="ko-KR" altLang="en-US" sz="2000" dirty="0" err="1"/>
              <a:t>역전파될</a:t>
            </a:r>
            <a:r>
              <a:rPr kumimoji="1" lang="ko-KR" altLang="en-US" sz="2000" dirty="0"/>
              <a:t> 때 층을 한 번 거칠 때 마다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활성함수</a:t>
            </a:r>
            <a:r>
              <a:rPr kumimoji="1" lang="en-US" altLang="ko-KR" sz="2000" dirty="0"/>
              <a:t>(</a:t>
            </a:r>
            <a:r>
              <a:rPr kumimoji="1" lang="ko-KR" altLang="en-US" sz="2000" dirty="0" err="1"/>
              <a:t>시그모이드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의 미분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도함수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이 곱해지기 때문</a:t>
            </a:r>
            <a:endParaRPr kumimoji="1" lang="en-US" altLang="ko-KR" sz="2000" dirty="0"/>
          </a:p>
          <a:p>
            <a:r>
              <a:rPr kumimoji="1" lang="ko-KR" altLang="en-US" sz="2000" dirty="0" err="1"/>
              <a:t>시그모이드의</a:t>
            </a:r>
            <a:r>
              <a:rPr kumimoji="1" lang="ko-KR" altLang="en-US" sz="2000" dirty="0"/>
              <a:t> 도함수는 크거나 작은 값에서는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에 수렴</a:t>
            </a:r>
            <a:endParaRPr kumimoji="1" lang="en-US" altLang="ko-KR" sz="2000" dirty="0"/>
          </a:p>
          <a:p>
            <a:r>
              <a:rPr kumimoji="1" lang="en-US" altLang="ko-Kore-KR" sz="2000" dirty="0" err="1"/>
              <a:t>ReLU</a:t>
            </a:r>
            <a:r>
              <a:rPr kumimoji="1" lang="en-US" altLang="ko-Kore-KR" sz="2000" dirty="0"/>
              <a:t> </a:t>
            </a:r>
            <a:r>
              <a:rPr kumimoji="1" lang="ko-Kore-KR" altLang="en-US" sz="2000" dirty="0"/>
              <a:t>함수는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0</a:t>
            </a:r>
            <a:r>
              <a:rPr kumimoji="1" lang="ko-KR" altLang="en-US" sz="2000" dirty="0"/>
              <a:t>보다 작은 값은 </a:t>
            </a:r>
            <a:r>
              <a:rPr kumimoji="1" lang="en-US" altLang="ko-KR" sz="2000" dirty="0"/>
              <a:t>0</a:t>
            </a:r>
            <a:r>
              <a:rPr kumimoji="1" lang="ko-KR" altLang="en-US" sz="2000" dirty="0" err="1"/>
              <a:t>으로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큰 값은 그 값 그대로 내보냄</a:t>
            </a:r>
            <a:endParaRPr kumimoji="1" lang="ko-Kore-KR" altLang="en-US" sz="2000" dirty="0"/>
          </a:p>
        </p:txBody>
      </p:sp>
      <p:pic>
        <p:nvPicPr>
          <p:cNvPr id="7" name="그림 6" descr="라인, 그래프, 도표, 경사이(가) 표시된 사진&#10;&#10;자동 생성된 설명">
            <a:extLst>
              <a:ext uri="{FF2B5EF4-FFF2-40B4-BE49-F238E27FC236}">
                <a16:creationId xmlns:a16="http://schemas.microsoft.com/office/drawing/2014/main" id="{4A464C04-B6FE-6770-3E45-08BE9929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36" y="3748843"/>
            <a:ext cx="3435012" cy="2151219"/>
          </a:xfrm>
          <a:prstGeom prst="rect">
            <a:avLst/>
          </a:prstGeom>
        </p:spPr>
      </p:pic>
      <p:pic>
        <p:nvPicPr>
          <p:cNvPr id="9" name="그림 8" descr="라인, 텍스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D7920C7E-8564-2916-E394-76864486A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76" y="3748843"/>
            <a:ext cx="2838853" cy="23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9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C0DE0-B649-A60A-1460-63A4FBA4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스터디</a:t>
            </a:r>
            <a:r>
              <a:rPr kumimoji="1" lang="ko-KR" altLang="en-US" dirty="0"/>
              <a:t>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365EE-AE7D-3C59-2AC9-78F344834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파이토치를</a:t>
            </a:r>
            <a:r>
              <a:rPr kumimoji="1" lang="ko-KR" altLang="en-US" dirty="0"/>
              <a:t> 활용한 딥러닝 익숙해 지기</a:t>
            </a:r>
            <a:endParaRPr kumimoji="1" lang="en-US" altLang="ko-KR" dirty="0"/>
          </a:p>
          <a:p>
            <a:r>
              <a:rPr kumimoji="1" lang="ko-Kore-KR" altLang="en-US" dirty="0"/>
              <a:t>일정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r>
              <a:rPr kumimoji="1" lang="ko-KR" altLang="en-US" dirty="0"/>
              <a:t>월 초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r>
              <a:rPr kumimoji="1" lang="ko-KR" altLang="en-US" dirty="0"/>
              <a:t>월 말</a:t>
            </a:r>
            <a:endParaRPr kumimoji="1" lang="en-US" altLang="ko-KR" dirty="0"/>
          </a:p>
          <a:p>
            <a:r>
              <a:rPr kumimoji="1" lang="ko-KR" altLang="en-US" dirty="0"/>
              <a:t>스터디 진행 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매회 발표자가 담당인 </a:t>
            </a:r>
            <a:r>
              <a:rPr kumimoji="1" lang="en-US" altLang="ko-KR" dirty="0"/>
              <a:t>chapter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요약 정리 </a:t>
            </a:r>
            <a:r>
              <a:rPr kumimoji="1" lang="en-US" altLang="ko-KR" dirty="0"/>
              <a:t>(30</a:t>
            </a:r>
            <a:r>
              <a:rPr kumimoji="1" lang="ko-KR" altLang="en-US" dirty="0"/>
              <a:t>분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의견 교환 </a:t>
            </a:r>
            <a:r>
              <a:rPr kumimoji="1" lang="en-US" altLang="ko-KR" dirty="0"/>
              <a:t>(20</a:t>
            </a:r>
            <a:r>
              <a:rPr kumimoji="1" lang="ko-KR" altLang="en-US" dirty="0"/>
              <a:t>분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교재 </a:t>
            </a:r>
            <a:endParaRPr kumimoji="1" lang="en-US" altLang="ko-KR" dirty="0"/>
          </a:p>
          <a:p>
            <a:pPr lvl="1"/>
            <a:r>
              <a:rPr kumimoji="1" lang="en-US" altLang="ko-Kore-KR" dirty="0">
                <a:hlinkClick r:id="rId2"/>
              </a:rPr>
              <a:t>&lt;Must Have&gt; </a:t>
            </a:r>
            <a:r>
              <a:rPr kumimoji="1" lang="ko-KR" altLang="en-US" dirty="0">
                <a:hlinkClick r:id="rId2"/>
              </a:rPr>
              <a:t>텐초의 파이토치 딥러닝 특강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22324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C46F9E-3989-CD93-21CD-9AE3D010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신경망</a:t>
            </a:r>
            <a:r>
              <a:rPr kumimoji="1" lang="ko-KR" altLang="en-US" dirty="0"/>
              <a:t> 성능 비교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3A480-E515-5188-5366-A35227E84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오버피팅은</a:t>
            </a:r>
            <a:r>
              <a:rPr kumimoji="1" lang="ko-KR" altLang="en-US" dirty="0"/>
              <a:t> 과적합이라고 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학습에 사용한 데이터에 최적화되어 다른 데이터에 대한 예측 성능이 떨어지는 것</a:t>
            </a:r>
            <a:endParaRPr kumimoji="1" lang="en-US" altLang="ko-KR" dirty="0"/>
          </a:p>
          <a:p>
            <a:r>
              <a:rPr kumimoji="1" lang="ko-KR" altLang="en-US" dirty="0"/>
              <a:t>성능이 너무 좋다면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데이터가 부족한 게 아닌지 의심해 보자</a:t>
            </a:r>
            <a:endParaRPr kumimoji="1" lang="ko-Kore-KR" altLang="en-US" dirty="0"/>
          </a:p>
        </p:txBody>
      </p:sp>
      <p:pic>
        <p:nvPicPr>
          <p:cNvPr id="5" name="그림 4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EDA0D18A-2021-B85B-C0CC-E49FE2F8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14" y="3330130"/>
            <a:ext cx="4116335" cy="2665368"/>
          </a:xfrm>
          <a:prstGeom prst="rect">
            <a:avLst/>
          </a:prstGeom>
        </p:spPr>
      </p:pic>
      <p:pic>
        <p:nvPicPr>
          <p:cNvPr id="7" name="그림 6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B088BB7D-0239-920F-FF11-EA55AD2B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88" y="3321852"/>
            <a:ext cx="4179422" cy="26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32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E46083-F66C-0E5F-43CB-93968EE7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정리</a:t>
            </a:r>
            <a:r>
              <a:rPr kumimoji="1" lang="ko-KR" altLang="en-US" dirty="0"/>
              <a:t> 퀴즈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C2D8F3-D336-17AD-FFAA-E4A77281A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인공지능</a:t>
            </a:r>
            <a:r>
              <a:rPr kumimoji="1" lang="en-US" altLang="ko-Kore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머신러닝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딥러닝 중 가장 범위가 넓은 개념은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ore-KR" altLang="en-US" sz="2000" dirty="0">
                <a:highlight>
                  <a:srgbClr val="000000"/>
                </a:highlight>
              </a:rPr>
              <a:t>인공지능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ko-KR" altLang="en-US" sz="2400" dirty="0"/>
              <a:t>매출전표를 보고 고객의 취향을 분석하는 </a:t>
            </a:r>
            <a:r>
              <a:rPr kumimoji="1" lang="ko-KR" altLang="en-US" sz="2400" dirty="0" err="1"/>
              <a:t>머신러닝</a:t>
            </a:r>
            <a:r>
              <a:rPr kumimoji="1" lang="ko-KR" altLang="en-US" sz="2400" dirty="0"/>
              <a:t> 알고리즘은 어떤 방법을 사용할까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R" altLang="en-US" sz="2000" dirty="0">
                <a:highlight>
                  <a:srgbClr val="000000"/>
                </a:highlight>
              </a:rPr>
              <a:t>매출전표에 고객의 취향이 적혀 있지 않기에</a:t>
            </a:r>
            <a:r>
              <a:rPr kumimoji="1" lang="en-US" altLang="ko-KR" sz="2000" dirty="0">
                <a:highlight>
                  <a:srgbClr val="000000"/>
                </a:highlight>
              </a:rPr>
              <a:t>,</a:t>
            </a:r>
            <a:r>
              <a:rPr kumimoji="1" lang="ko-KR" altLang="en-US" sz="2000" dirty="0">
                <a:highlight>
                  <a:srgbClr val="000000"/>
                </a:highlight>
              </a:rPr>
              <a:t> 비지도 학습 사용</a:t>
            </a:r>
            <a:endParaRPr kumimoji="1" lang="en-US" altLang="ko-KR" sz="2000" dirty="0">
              <a:highlight>
                <a:srgbClr val="000000"/>
              </a:highlight>
            </a:endParaRPr>
          </a:p>
          <a:p>
            <a:r>
              <a:rPr kumimoji="1" lang="ko-KR" altLang="en-US" sz="2400" dirty="0"/>
              <a:t>경사 하강법이 미분한 결과를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기존의 값에서 더할 까 뺄까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R" altLang="en-US" sz="2000" dirty="0">
                <a:highlight>
                  <a:srgbClr val="000000"/>
                </a:highlight>
              </a:rPr>
              <a:t>기울기의 반대방향으로 이동하는 알고리즘</a:t>
            </a:r>
            <a:r>
              <a:rPr kumimoji="1" lang="en-US" altLang="ko-KR" sz="2000" dirty="0">
                <a:highlight>
                  <a:srgbClr val="000000"/>
                </a:highlight>
              </a:rPr>
              <a:t>,</a:t>
            </a:r>
            <a:r>
              <a:rPr kumimoji="1" lang="ko-KR" altLang="en-US" sz="2000" dirty="0">
                <a:highlight>
                  <a:srgbClr val="000000"/>
                </a:highlight>
              </a:rPr>
              <a:t> 빼야 한다</a:t>
            </a:r>
            <a:r>
              <a:rPr kumimoji="1" lang="en-US" altLang="ko-KR" sz="2000" dirty="0">
                <a:highlight>
                  <a:srgbClr val="000000"/>
                </a:highlight>
              </a:rPr>
              <a:t>.</a:t>
            </a:r>
          </a:p>
          <a:p>
            <a:r>
              <a:rPr kumimoji="1" lang="ko-KR" altLang="en-US" sz="2400" dirty="0"/>
              <a:t>학습용 데이터를 완벽하게 분류하는 모델이 가장 좋을까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R" altLang="en-US" sz="2000" dirty="0">
                <a:highlight>
                  <a:srgbClr val="000000"/>
                </a:highlight>
              </a:rPr>
              <a:t>과적합을 의심해 보자</a:t>
            </a:r>
            <a:endParaRPr kumimoji="1" lang="en-US" altLang="ko-KR" sz="2000" dirty="0">
              <a:highlight>
                <a:srgbClr val="000000"/>
              </a:highlight>
            </a:endParaRPr>
          </a:p>
          <a:p>
            <a:r>
              <a:rPr kumimoji="1" lang="ko-KR" altLang="en-US" sz="2400" dirty="0"/>
              <a:t>이진 분류에서 왜 </a:t>
            </a:r>
            <a:r>
              <a:rPr kumimoji="1" lang="ko-KR" altLang="en-US" sz="2400" dirty="0" err="1"/>
              <a:t>시그모이드를</a:t>
            </a:r>
            <a:r>
              <a:rPr kumimoji="1" lang="ko-KR" altLang="en-US" sz="2400" dirty="0"/>
              <a:t> 사용 할까</a:t>
            </a:r>
            <a:r>
              <a:rPr kumimoji="1" lang="en-US" altLang="ko-KR" sz="2400" dirty="0"/>
              <a:t>?</a:t>
            </a:r>
          </a:p>
          <a:p>
            <a:pPr lvl="1"/>
            <a:r>
              <a:rPr kumimoji="1" lang="ko-KR" altLang="en-US" sz="2000" dirty="0" err="1">
                <a:highlight>
                  <a:srgbClr val="000000"/>
                </a:highlight>
              </a:rPr>
              <a:t>출력값을</a:t>
            </a:r>
            <a:r>
              <a:rPr kumimoji="1" lang="ko-KR" altLang="en-US" sz="2000" dirty="0">
                <a:highlight>
                  <a:srgbClr val="000000"/>
                </a:highlight>
              </a:rPr>
              <a:t> </a:t>
            </a:r>
            <a:r>
              <a:rPr kumimoji="1" lang="en-US" altLang="ko-KR" sz="2000" dirty="0">
                <a:highlight>
                  <a:srgbClr val="000000"/>
                </a:highlight>
              </a:rPr>
              <a:t>0</a:t>
            </a:r>
            <a:r>
              <a:rPr kumimoji="1" lang="ko-KR" altLang="en-US" sz="2000" dirty="0">
                <a:highlight>
                  <a:srgbClr val="000000"/>
                </a:highlight>
              </a:rPr>
              <a:t>과 </a:t>
            </a:r>
            <a:r>
              <a:rPr kumimoji="1" lang="en-US" altLang="ko-KR" sz="2000" dirty="0">
                <a:highlight>
                  <a:srgbClr val="000000"/>
                </a:highlight>
              </a:rPr>
              <a:t>1</a:t>
            </a:r>
            <a:r>
              <a:rPr kumimoji="1" lang="ko-KR" altLang="en-US" sz="2000" dirty="0">
                <a:highlight>
                  <a:srgbClr val="000000"/>
                </a:highlight>
              </a:rPr>
              <a:t> 사이로 제한 하기에</a:t>
            </a:r>
            <a:endParaRPr kumimoji="1" lang="ko-Kore-KR" altLang="en-US" sz="20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6849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13DCF-2A52-8B3A-C792-3EDF5F499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Q&amp;A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584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83E18-A5A3-FDD8-74AF-F0F60805A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교재</a:t>
            </a:r>
            <a:r>
              <a:rPr kumimoji="1" lang="ko-KR" altLang="en-US" dirty="0"/>
              <a:t> 구성 및 스케줄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43E95-F0A1-3D89-6B9E-34842B1D9B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ore-KR" dirty="0"/>
              <a:t>1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딥러닝 한눈에 살펴보기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2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인공 신경망 </a:t>
            </a:r>
            <a:r>
              <a:rPr kumimoji="1" lang="en-US" altLang="ko-KR" dirty="0"/>
              <a:t>ANN </a:t>
            </a:r>
            <a:r>
              <a:rPr kumimoji="1" lang="ko-KR" altLang="en-US" dirty="0"/>
              <a:t>이해하기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3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간단한 신경망 만들기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4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사진 분류하기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VGG</a:t>
            </a:r>
          </a:p>
          <a:p>
            <a:r>
              <a:rPr kumimoji="1" lang="en-US" altLang="ko-Kore-KR" dirty="0"/>
              <a:t>3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5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유행 따라가기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ResNet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6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넷플릭스</a:t>
            </a:r>
            <a:r>
              <a:rPr kumimoji="1" lang="ko-KR" altLang="en-US" dirty="0"/>
              <a:t> 주가 예측하기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RNN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첫 시계열 학습</a:t>
            </a:r>
            <a:endParaRPr kumimoji="1" lang="en-US" altLang="ko-KR" dirty="0"/>
          </a:p>
          <a:p>
            <a:r>
              <a:rPr kumimoji="1" lang="en-US" altLang="ko-Kore-KR" dirty="0"/>
              <a:t>4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7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이미지 </a:t>
            </a:r>
            <a:r>
              <a:rPr kumimoji="1" lang="ko-KR" altLang="en-US" dirty="0" err="1"/>
              <a:t>세그멘테이션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U-Net</a:t>
            </a:r>
          </a:p>
          <a:p>
            <a:pPr lvl="1"/>
            <a:r>
              <a:rPr kumimoji="1" lang="en-US" altLang="ko-Kore-KR" dirty="0"/>
              <a:t>8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이미지 노이즈 제거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오토인코더</a:t>
            </a:r>
            <a:endParaRPr kumimoji="1" lang="en-US" altLang="ko-KR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F75398-7453-3C00-EA21-92B6DCB309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/>
              <a:t>5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9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자동 채색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Let There be color </a:t>
            </a:r>
            <a:r>
              <a:rPr kumimoji="1" lang="ko-KR" altLang="en-US" dirty="0"/>
              <a:t>모델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10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글쓰는</a:t>
            </a:r>
            <a:r>
              <a:rPr kumimoji="1" lang="ko-KR" altLang="en-US" dirty="0"/>
              <a:t> 인공지능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LSTM </a:t>
            </a:r>
          </a:p>
          <a:p>
            <a:r>
              <a:rPr kumimoji="1" lang="en-US" altLang="ko-KR" dirty="0"/>
              <a:t>6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11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직접 만드는 번역기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어텐션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12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캡처 텍스트 인식 </a:t>
            </a:r>
            <a:r>
              <a:rPr kumimoji="1" lang="en-US" altLang="ko-KR" dirty="0"/>
              <a:t>: CRNN+GRU</a:t>
            </a:r>
          </a:p>
          <a:p>
            <a:r>
              <a:rPr kumimoji="1" lang="en-US" altLang="ko-KR" dirty="0"/>
              <a:t>7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13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사람 얼굴 생성하는 </a:t>
            </a:r>
            <a:r>
              <a:rPr kumimoji="1" lang="en-US" altLang="ko-KR" dirty="0"/>
              <a:t>GAN</a:t>
            </a:r>
          </a:p>
          <a:p>
            <a:pPr lvl="1"/>
            <a:r>
              <a:rPr kumimoji="1" lang="en-US" altLang="ko-KR" dirty="0"/>
              <a:t>14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화질 개선하는 </a:t>
            </a:r>
            <a:r>
              <a:rPr kumimoji="1" lang="en-US" altLang="ko-KR" dirty="0"/>
              <a:t>GAN</a:t>
            </a:r>
          </a:p>
          <a:p>
            <a:r>
              <a:rPr kumimoji="1" lang="en-US" altLang="ko-KR" dirty="0"/>
              <a:t>8</a:t>
            </a:r>
            <a:r>
              <a:rPr kumimoji="1" lang="ko-KR" altLang="en-US" dirty="0"/>
              <a:t>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15</a:t>
            </a:r>
            <a:r>
              <a:rPr kumimoji="1" lang="ko-KR" altLang="en-US" dirty="0"/>
              <a:t>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 없이 학습하는 </a:t>
            </a:r>
            <a:r>
              <a:rPr kumimoji="1" lang="en-US" altLang="ko-KR" dirty="0"/>
              <a:t>GAN</a:t>
            </a:r>
          </a:p>
          <a:p>
            <a:pPr lvl="1"/>
            <a:r>
              <a:rPr kumimoji="1" lang="ko-KR" altLang="en-US" dirty="0"/>
              <a:t>부록 </a:t>
            </a:r>
            <a:r>
              <a:rPr kumimoji="1" lang="en-US" altLang="ko-KR" dirty="0"/>
              <a:t>A : </a:t>
            </a:r>
            <a:r>
              <a:rPr kumimoji="1" lang="ko-KR" altLang="en-US" dirty="0"/>
              <a:t>트랜스포머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GPT, BERT, </a:t>
            </a:r>
            <a:r>
              <a:rPr kumimoji="1" lang="en-US" altLang="ko-KR" dirty="0" err="1"/>
              <a:t>ViT</a:t>
            </a:r>
            <a:endParaRPr kumimoji="1" lang="en-US" altLang="ko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417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13DCF-2A52-8B3A-C792-3EDF5F499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01 </a:t>
            </a:r>
            <a:r>
              <a:rPr kumimoji="1" lang="ko-KR" altLang="en-US" dirty="0"/>
              <a:t>딥러닝 한눈에 살펴보기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3006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E09AF-1770-E17E-59E4-A19FCC83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머신러닝과</a:t>
            </a:r>
            <a:r>
              <a:rPr kumimoji="1" lang="ko-KR" altLang="en-US" dirty="0"/>
              <a:t> 딥러닝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70A29-E77C-B178-0167-FA410B54D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머신러닝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입력 데이터를 이용해 알지 못하는 변수를 반복적으로 학습해 나가면서 예측하는 알고리즘</a:t>
            </a:r>
            <a:endParaRPr kumimoji="1" lang="en-US" altLang="ko-KR" dirty="0"/>
          </a:p>
          <a:p>
            <a:r>
              <a:rPr kumimoji="1" lang="ko-KR" altLang="en-US" dirty="0"/>
              <a:t>딥러닝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인공신경망을 사용한 </a:t>
            </a:r>
            <a:r>
              <a:rPr kumimoji="1" lang="ko-Kore-KR" altLang="en-US" dirty="0"/>
              <a:t>머신러닝</a:t>
            </a:r>
            <a:r>
              <a:rPr kumimoji="1" lang="ko-KR" altLang="en-US" dirty="0"/>
              <a:t> 알고리즘</a:t>
            </a:r>
            <a:endParaRPr kumimoji="1" lang="ko-Kore-KR" altLang="en-US" dirty="0"/>
          </a:p>
        </p:txBody>
      </p:sp>
      <p:pic>
        <p:nvPicPr>
          <p:cNvPr id="5" name="그림 4" descr="텍스트, 스크린샷, 직사각형, 폰트이(가) 표시된 사진&#10;&#10;자동 생성된 설명">
            <a:extLst>
              <a:ext uri="{FF2B5EF4-FFF2-40B4-BE49-F238E27FC236}">
                <a16:creationId xmlns:a16="http://schemas.microsoft.com/office/drawing/2014/main" id="{15F9A84B-29CB-C05B-FADA-AAA2B1C59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5172"/>
            <a:ext cx="7772400" cy="32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AB319-5515-28EB-65DB-EA41C381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지도학습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비지도 학습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강화학습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C00B2-5AB0-C817-62B7-041C3B0BF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지도학습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학습용 데이터에 정답 레이블을 제공하는 학습 방법</a:t>
            </a:r>
            <a:endParaRPr kumimoji="1" lang="en-US" altLang="ko-KR" dirty="0"/>
          </a:p>
          <a:p>
            <a:r>
              <a:rPr kumimoji="1" lang="ko-Kore-KR" altLang="en-US" dirty="0"/>
              <a:t>비지도</a:t>
            </a:r>
            <a:r>
              <a:rPr kumimoji="1" lang="ko-KR" altLang="en-US" dirty="0"/>
              <a:t>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학습용 데이터에 정답 레이블을 제공하지 않는 학습 방법 </a:t>
            </a:r>
            <a:r>
              <a:rPr kumimoji="1" lang="en-US" altLang="ko-KR" dirty="0"/>
              <a:t>(</a:t>
            </a:r>
            <a:r>
              <a:rPr kumimoji="1" lang="ko-KR" altLang="en-US" dirty="0"/>
              <a:t>구매 이력이 있는 소비자를 구매 취향에 따라 분류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강화 학습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인공지능이 환경으로부터 보상과 벌을 받으며 시행 착오를 통해 스스로 학습 </a:t>
            </a:r>
            <a:r>
              <a:rPr kumimoji="1" lang="en-US" altLang="ko-KR" dirty="0"/>
              <a:t>(e.g. </a:t>
            </a:r>
            <a:r>
              <a:rPr kumimoji="1" lang="ko-KR" altLang="en-US" dirty="0"/>
              <a:t>알파고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GAN)</a:t>
            </a:r>
          </a:p>
          <a:p>
            <a:endParaRPr kumimoji="1" lang="en-US" altLang="ko-KR" dirty="0"/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055685C2-DE3C-5621-5B96-93CB5587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70396"/>
            <a:ext cx="7772400" cy="25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958A6-C1E3-0803-ED35-D71D3437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딥러닝에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파이토치인가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9B857-412F-DD28-973A-E61AAB942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2400" dirty="0"/>
              <a:t>파이토치는</a:t>
            </a:r>
            <a:r>
              <a:rPr kumimoji="1" lang="ko-KR" altLang="en-US" sz="2400" dirty="0"/>
              <a:t> 파이썬 본래의 코드와 유사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직관적</a:t>
            </a:r>
            <a:endParaRPr kumimoji="1" lang="en-US" altLang="ko-KR" sz="2400" dirty="0"/>
          </a:p>
          <a:p>
            <a:r>
              <a:rPr kumimoji="1" lang="ko-KR" altLang="en-US" sz="2400" dirty="0"/>
              <a:t>정적 계산 그래프인 </a:t>
            </a:r>
            <a:r>
              <a:rPr kumimoji="1" lang="ko-KR" altLang="en-US" sz="2400" dirty="0" err="1"/>
              <a:t>텐서플로우와</a:t>
            </a:r>
            <a:r>
              <a:rPr kumimoji="1" lang="ko-KR" altLang="en-US" sz="2400" dirty="0"/>
              <a:t> 다르게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파이토치는</a:t>
            </a:r>
            <a:r>
              <a:rPr kumimoji="1" lang="ko-KR" altLang="en-US" sz="2400" dirty="0"/>
              <a:t> 동적으로  계산 그래프를 만들어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계산 중간에 변수의 값을 수정 가능 </a:t>
            </a:r>
            <a:r>
              <a:rPr kumimoji="1" lang="en-US" altLang="ko-KR" sz="2400" dirty="0"/>
              <a:t>(</a:t>
            </a:r>
            <a:r>
              <a:rPr kumimoji="1" lang="ko-KR" altLang="en-US" sz="2400" dirty="0"/>
              <a:t>디버깅 용이</a:t>
            </a:r>
            <a:r>
              <a:rPr kumimoji="1" lang="en-US" altLang="ko-KR" sz="2400" dirty="0"/>
              <a:t>)</a:t>
            </a:r>
          </a:p>
          <a:p>
            <a:r>
              <a:rPr kumimoji="1" lang="ko-KR" altLang="en-US" sz="2400" dirty="0"/>
              <a:t>동적인 변경이 필요 없을 때는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정적 계산 그래프가 계산이 빠름</a:t>
            </a:r>
            <a:endParaRPr kumimoji="1" lang="ko-Kore-KR" altLang="en-US" sz="2400" dirty="0"/>
          </a:p>
        </p:txBody>
      </p:sp>
      <p:pic>
        <p:nvPicPr>
          <p:cNvPr id="5" name="그림 4" descr="스크린샷, 텍스트, 도표, 번호이(가) 표시된 사진&#10;&#10;자동 생성된 설명">
            <a:extLst>
              <a:ext uri="{FF2B5EF4-FFF2-40B4-BE49-F238E27FC236}">
                <a16:creationId xmlns:a16="http://schemas.microsoft.com/office/drawing/2014/main" id="{EB08BE98-AB8C-CAEE-DDF4-BBC26742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28" y="3802392"/>
            <a:ext cx="5209490" cy="2113088"/>
          </a:xfrm>
          <a:prstGeom prst="rect">
            <a:avLst/>
          </a:prstGeom>
        </p:spPr>
      </p:pic>
      <p:pic>
        <p:nvPicPr>
          <p:cNvPr id="7" name="그림 6" descr="스크린샷, 텍스트, 도표, 번호이(가) 표시된 사진&#10;&#10;자동 생성된 설명">
            <a:extLst>
              <a:ext uri="{FF2B5EF4-FFF2-40B4-BE49-F238E27FC236}">
                <a16:creationId xmlns:a16="http://schemas.microsoft.com/office/drawing/2014/main" id="{28107C0B-B496-AD7E-A40C-BC141A9B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56" y="3802392"/>
            <a:ext cx="5209490" cy="21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99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05BB65-2E20-D318-E4BF-EFA5075E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파이토치</a:t>
            </a:r>
            <a:r>
              <a:rPr kumimoji="1" lang="ko-KR" altLang="en-US" dirty="0"/>
              <a:t> 코딩 권고 스타일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8463BE-EA7D-CCC2-BC69-BBEDA1EA3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클래스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모듈 </a:t>
            </a:r>
            <a:r>
              <a:rPr kumimoji="1" lang="ko-KR" altLang="en-US" dirty="0" err="1"/>
              <a:t>클레스로</a:t>
            </a:r>
            <a:r>
              <a:rPr kumimoji="1" lang="ko-KR" altLang="en-US" dirty="0"/>
              <a:t> 신경망을 만들고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데이터셋 클래스로 데이터를 불러와 학습</a:t>
            </a:r>
            <a:endParaRPr kumimoji="1" lang="en-US" altLang="ko-KR" dirty="0"/>
          </a:p>
          <a:p>
            <a:r>
              <a:rPr kumimoji="1" lang="ko-KR" altLang="en-US" dirty="0"/>
              <a:t>데이터 </a:t>
            </a:r>
            <a:r>
              <a:rPr kumimoji="1" lang="ko-KR" altLang="en-US" dirty="0" err="1"/>
              <a:t>로더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데이터셋 클래스를 입력 받아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학습에 필요한 양 만큼 데이터를 불러오는 역할</a:t>
            </a:r>
            <a:endParaRPr kumimoji="1" lang="ko-Kore-KR" altLang="en-US" dirty="0"/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C06280A-99AD-F37A-803B-1D028157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52" y="3771234"/>
            <a:ext cx="3625882" cy="1770779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EF9E0883-2733-7EF2-87E3-62B9E7725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89" y="3771234"/>
            <a:ext cx="3625882" cy="2405729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C9EF329-F8B3-9E2E-FD9F-66236AF9A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26" y="3657485"/>
            <a:ext cx="3625882" cy="1218375"/>
          </a:xfrm>
          <a:prstGeom prst="rect">
            <a:avLst/>
          </a:prstGeom>
        </p:spPr>
      </p:pic>
      <p:pic>
        <p:nvPicPr>
          <p:cNvPr id="13" name="그림 1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80E095A7-CE17-E518-E9B6-879DD7FD5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36" y="4872861"/>
            <a:ext cx="3612972" cy="1101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E3B1AC-27CA-1B9B-13EC-51550D32D6CE}"/>
              </a:ext>
            </a:extLst>
          </p:cNvPr>
          <p:cNvSpPr txBox="1"/>
          <p:nvPr/>
        </p:nvSpPr>
        <p:spPr>
          <a:xfrm>
            <a:off x="1112741" y="4528972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미리</a:t>
            </a:r>
            <a:r>
              <a:rPr kumimoji="1" lang="ko-KR" altLang="en-US" sz="1400" dirty="0"/>
              <a:t> 정의된 신경망 모듈 불러오기</a:t>
            </a:r>
            <a:endParaRPr kumimoji="1" lang="ko-Kore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7EB5B1-91CA-4D31-1751-F779938C5632}"/>
              </a:ext>
            </a:extLst>
          </p:cNvPr>
          <p:cNvSpPr txBox="1"/>
          <p:nvPr/>
        </p:nvSpPr>
        <p:spPr>
          <a:xfrm>
            <a:off x="1431976" y="5439715"/>
            <a:ext cx="260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__</a:t>
            </a:r>
            <a:r>
              <a:rPr kumimoji="1" lang="en-US" altLang="ko-Kore-KR" sz="1400" dirty="0" err="1"/>
              <a:t>init</a:t>
            </a:r>
            <a:r>
              <a:rPr kumimoji="1" lang="en-US" altLang="ko-Kore-KR" sz="1400" dirty="0"/>
              <a:t>__</a:t>
            </a:r>
            <a:r>
              <a:rPr kumimoji="1" lang="ko-Kore-KR" altLang="en-US" sz="1400" dirty="0"/>
              <a:t>에서</a:t>
            </a:r>
            <a:r>
              <a:rPr kumimoji="1" lang="ko-KR" altLang="en-US" sz="1400" dirty="0"/>
              <a:t> 정의한 모듈 연결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4742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4B154-BCE3-9B99-5B4A-E763263A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딥러닝</a:t>
            </a:r>
            <a:r>
              <a:rPr kumimoji="1" lang="ko-KR" altLang="en-US" dirty="0"/>
              <a:t> 문제 해결 프로세스</a:t>
            </a:r>
            <a:endParaRPr kumimoji="1" lang="ko-Kore-KR" altLang="en-US" dirty="0"/>
          </a:p>
        </p:txBody>
      </p:sp>
      <p:pic>
        <p:nvPicPr>
          <p:cNvPr id="5" name="내용 개체 틀 4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C96A0861-2536-C239-683C-B759DD0CF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863" y="1825625"/>
            <a:ext cx="5484273" cy="4351338"/>
          </a:xfrm>
        </p:spPr>
      </p:pic>
    </p:spTree>
    <p:extLst>
      <p:ext uri="{BB962C8B-B14F-4D97-AF65-F5344CB8AC3E}">
        <p14:creationId xmlns:p14="http://schemas.microsoft.com/office/powerpoint/2010/main" val="876489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864</Words>
  <Application>Microsoft Macintosh PowerPoint</Application>
  <PresentationFormat>와이드스크린</PresentationFormat>
  <Paragraphs>105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Calibri</vt:lpstr>
      <vt:lpstr>Calibri Light</vt:lpstr>
      <vt:lpstr>Office 테마</vt:lpstr>
      <vt:lpstr>오리엔테이션</vt:lpstr>
      <vt:lpstr>스터디 개요</vt:lpstr>
      <vt:lpstr>교재 구성 및 스케줄</vt:lpstr>
      <vt:lpstr>01 딥러닝 한눈에 살펴보기</vt:lpstr>
      <vt:lpstr>머신러닝과 딥러닝</vt:lpstr>
      <vt:lpstr>지도학습, 비지도 학습, 강화학습</vt:lpstr>
      <vt:lpstr>왜 딥러닝에 파이토치인가</vt:lpstr>
      <vt:lpstr>파이토치 코딩 권고 스타일</vt:lpstr>
      <vt:lpstr>딥러닝 문제 해결 프로세스</vt:lpstr>
      <vt:lpstr>딥러닝 문제 해결 체크리스트</vt:lpstr>
      <vt:lpstr>딥러닝에 필요한 최소한의 통계 개념</vt:lpstr>
      <vt:lpstr>직관적 분석에 유용한 시각화</vt:lpstr>
      <vt:lpstr>02 인공신경망 ANN 이해하기</vt:lpstr>
      <vt:lpstr>퍼셉트론</vt:lpstr>
      <vt:lpstr>다층 신경망</vt:lpstr>
      <vt:lpstr>인공 신경망의 학습 방법</vt:lpstr>
      <vt:lpstr>손실 함수</vt:lpstr>
      <vt:lpstr>경사 하강법과 오차 역전파</vt:lpstr>
      <vt:lpstr>기울기 소실 예방</vt:lpstr>
      <vt:lpstr>신경망 성능 비교</vt:lpstr>
      <vt:lpstr>정리 퀴즈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오리엔테이션</dc:title>
  <dc:creator>Yxz0294</dc:creator>
  <cp:lastModifiedBy>Yxz0294</cp:lastModifiedBy>
  <cp:revision>51</cp:revision>
  <dcterms:created xsi:type="dcterms:W3CDTF">2023-06-05T23:22:03Z</dcterms:created>
  <dcterms:modified xsi:type="dcterms:W3CDTF">2023-06-06T02:08:14Z</dcterms:modified>
</cp:coreProperties>
</file>